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83" r:id="rId1"/>
    <p:sldMasterId id="2147484092" r:id="rId2"/>
    <p:sldMasterId id="2147484109" r:id="rId3"/>
    <p:sldMasterId id="2147484125" r:id="rId4"/>
    <p:sldMasterId id="2147484137" r:id="rId5"/>
    <p:sldMasterId id="2147484149" r:id="rId6"/>
    <p:sldMasterId id="2147484161" r:id="rId7"/>
  </p:sldMasterIdLst>
  <p:notesMasterIdLst>
    <p:notesMasterId r:id="rId21"/>
  </p:notesMasterIdLst>
  <p:sldIdLst>
    <p:sldId id="256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607" r:id="rId16"/>
    <p:sldId id="575" r:id="rId17"/>
    <p:sldId id="586" r:id="rId18"/>
    <p:sldId id="587" r:id="rId19"/>
    <p:sldId id="60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5102"/>
  </p:normalViewPr>
  <p:slideViewPr>
    <p:cSldViewPr snapToGrid="0" snapToObjects="1">
      <p:cViewPr varScale="1">
        <p:scale>
          <a:sx n="117" d="100"/>
          <a:sy n="117" d="100"/>
        </p:scale>
        <p:origin x="928" y="17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2644174-9D40-FA48-B87A-BF8A34111F07}"/>
    <pc:docChg chg="custSel modSld">
      <pc:chgData name="pavlos protopapas" userId="74894_tp_dropbox" providerId="OAuth2" clId="{42644174-9D40-FA48-B87A-BF8A34111F07}" dt="2020-07-30T13:47:44.129" v="3" actId="7634"/>
      <pc:docMkLst>
        <pc:docMk/>
      </pc:docMkLst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32168883" sldId="31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32168883" sldId="317"/>
            <ac:inkMk id="3" creationId="{519F82D1-DCED-6B46-94B8-9A4D0025EB9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67349745" sldId="329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67349745" sldId="329"/>
            <ac:inkMk id="3" creationId="{240878E5-6955-3341-B7C5-276A71281875}"/>
          </ac:inkMkLst>
        </pc:inkChg>
      </pc:sldChg>
      <pc:sldChg chg="modSp">
        <pc:chgData name="pavlos protopapas" userId="74894_tp_dropbox" providerId="OAuth2" clId="{42644174-9D40-FA48-B87A-BF8A34111F07}" dt="2020-07-28T12:03:25.521" v="2" actId="1076"/>
        <pc:sldMkLst>
          <pc:docMk/>
          <pc:sldMk cId="1100627429" sldId="335"/>
        </pc:sldMkLst>
        <pc:picChg chg="mod">
          <ac:chgData name="pavlos protopapas" userId="74894_tp_dropbox" providerId="OAuth2" clId="{42644174-9D40-FA48-B87A-BF8A34111F07}" dt="2020-07-28T12:03:25.521" v="2" actId="1076"/>
          <ac:picMkLst>
            <pc:docMk/>
            <pc:sldMk cId="1100627429" sldId="335"/>
            <ac:picMk id="7" creationId="{3E20DF78-2640-8D4E-B418-09D4DB7BE0B5}"/>
          </ac:picMkLst>
        </pc:pic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107957701" sldId="351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107957701" sldId="351"/>
            <ac:inkMk id="3" creationId="{65E19769-27DE-7F4F-9154-D34819132C80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592840591" sldId="432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592840591" sldId="432"/>
            <ac:inkMk id="3" creationId="{A0091504-7F6B-FE46-9ED1-9FD56C857E9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07140321" sldId="434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07140321" sldId="434"/>
            <ac:inkMk id="5" creationId="{2C465CAA-61A4-2C45-95F9-550947E1A47A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40063743" sldId="44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40063743" sldId="446"/>
            <ac:inkMk id="5" creationId="{DA090197-6E97-A44A-B7F7-3E6A4893E23F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72864398" sldId="550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72864398" sldId="550"/>
            <ac:inkMk id="4" creationId="{636E8D79-E3C5-824E-96F5-DF58760348F6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10976653" sldId="55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10976653" sldId="559"/>
            <ac:inkMk id="5" creationId="{E1476490-6CB0-2F4A-A023-D2230D42AC0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239326852" sldId="568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239326852" sldId="568"/>
            <ac:inkMk id="3" creationId="{93DBA652-F65C-D443-8C26-1D3F378C37AA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2509311" sldId="56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2509311" sldId="569"/>
            <ac:inkMk id="5" creationId="{F9BD2A11-BEED-B74B-A709-38904866539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50498056" sldId="571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50498056" sldId="571"/>
            <ac:inkMk id="3" creationId="{36188E3E-D7A9-D34F-988B-2520461D7B1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5495846" sldId="574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5495846" sldId="574"/>
            <ac:inkMk id="7" creationId="{D47B74DE-6B6E-4540-B50B-D4A2CCD974F1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113531282" sldId="575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113531282" sldId="575"/>
            <ac:inkMk id="3" creationId="{BA88E74B-2B24-974A-8A93-2775E8C441E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362206193" sldId="57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62206193" sldId="576"/>
            <ac:inkMk id="3" creationId="{6B33C591-C210-A143-982B-84B41375E24A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362206193" sldId="576"/>
            <ac:inkMk id="4" creationId="{59DAA4D3-ECBB-AD4C-B774-7D25688E827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087214896" sldId="57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087214896" sldId="577"/>
            <ac:inkMk id="3" creationId="{AE364B83-ACE3-164B-8969-78195C634FF3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971113136" sldId="57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971113136" sldId="578"/>
            <ac:inkMk id="13" creationId="{2A04E742-5D18-BA49-AB2B-C6EABD3580A5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971113136" sldId="578"/>
            <ac:inkMk id="14" creationId="{306F5874-A419-434A-9B70-EA81A2D952BD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311595842" sldId="586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311595842" sldId="586"/>
            <ac:inkMk id="3" creationId="{6B57D195-3F10-D24C-A99E-AF8795141EF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95793336" sldId="58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95793336" sldId="587"/>
            <ac:inkMk id="5" creationId="{E8C881B0-695E-D64B-BF59-4464D302BB8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345722552" sldId="59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45722552" sldId="597"/>
            <ac:inkMk id="6" creationId="{BD1E5FE8-7D4B-4B46-9B9F-238A667C7EB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028205999" sldId="59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028205999" sldId="598"/>
            <ac:inkMk id="4" creationId="{A2B502EF-2D16-8846-8ACE-52D7D806F2C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1T18:19:16.883"/>
    </inkml:context>
    <inkml:brush xml:id="br0">
      <inkml:brushProperty name="height" value="0.053" units="cm"/>
      <inkml:brushProperty name="color" value="#FF0000"/>
    </inkml:brush>
  </inkml:definitions>
  <inkml:trace contextRef="#ctx0" brushRef="#br0">11041 13507 15678,'0'-13'-3392,"0"6"3395,0 1 0,2 6 370,2 0 0,-1 0-178,5 0 1,-3 0-43,3 0 0,1 0-35,3 0 1,1 0 0,0 0-1,0-1 71,0-4 1,0 2-1,-1-5 1,1-1 14,0 2 0,0-3 0,0 5 0,-1-1 18,1 0 0,0-2 0,0 2 0,0 0-102,-1 1 0,6-4 1,0 3-1,2 1 1,1-2-67,-1-1 0,3 4 0,-5-3 0,2 0 0,3 0 27,1-3 0,1 3 0,-3-2 0,0-1 0,0 0 18,3 2 0,5-2 0,-2 4 0,-1 0-56,0 1 1,-4-4 0,7 4 0,-5-1 0,-2-1-62,-2 0 0,1 2 0,3-2 0,0 0-39,-4 0 1,3 3 0,-2-5 0,2 1 49,1 1 0,-3-3 1,-1 4-1,0 0-4,-1 1 1,3-1 0,-4 3 0,-1-3 0,2 1-12,0-1 0,1 0 1,5 2-1,0-3-19,-1 0 0,-1-5 0,-1 4 0,-2-4 0,1 1 29,-2 3 0,4-4 0,-4 5 0,0-1 43,-3-1 0,-3 5 1,-1-5-1,0 1 0,0 1 1,-2 1 18,-3 0 0,4 5 0,-4-5 1,4 2-27,1 0 1,-1-2 0,1 3 0,1-1-27,3 1 1,-1-3 0,4 0 0,0-1 45,0-3 0,1 3 0,5-1 0,-1-2 0,1-2 60,0 0 1,-1 3 0,1 1 0,0-2-67,-1-2 0,1 4 0,-1-1 0,1 1 0,0 1-87,-1 2 1,1 0 0,0-1 0,-1 0 0,1 0-44,-1 4 0,7-4 1,2 0-1,1-1 1,2-3 86,2-1 0,-2 1 0,8-2 0,1-2 87,-1 0 1,-2 0 0,3 1-1,-2 0-34,-3 0 0,3-1 0,-1 0 0,-2-2 0,-1 2-41,-2-2 0,1 2 0,-2 4 0,-2 2-21,0-2 0,-7-2 1,2 1-1,-3 1 1,-1 1-2,-1 0 1,1 1 0,0 0-1,-1-2 42,1-1 1,-5 2 0,0 0 0,2 0-1,1-3 80,2-1 0,0 1 1,-1-1-1,1 0 0,0 0-28,-1 0 0,5 1 1,0 0-1,-2 2-37,-1 2 1,-1-1 0,0-4 0,-1 2-26,1 2 0,-2-2 0,-1 4 0,-2-2-32,2 1 1,0 4 0,-1-4 0,0 1 0,1 2 30,1-1 0,1-4 0,1 3 0,0-2 1,-1 1 30,1-2 1,1-2 0,1 0 0,4-3 0,-1 0 5,0-2 0,5-2 0,-2 4 0,3-2 0,2-1-36,-1 0 1,0 4 0,1-5 0,1 2-14,2 0 1,-2 0 0,3 4 0,-3 0 1,-2 1 0,1-1 0,-1 0 1,2 0-23,3 0 0,-4 3 0,6-1 0,-1-3 34,3 0 0,2-5 1,3 1-1,-1-1 25,0 1 1,5-4 0,-1 4-1,1-1 1,-1-1-13,1 1 1,1 1 0,-5-1 0,2 0 0,-2 3-27,-3 2 0,3 1 0,-8 1 1,0 0-27,0 4 0,-1-4 1,-5 5-1,2-1 0,1 1-16,2 1 0,4-4 0,-3 1 0,0-2 0,2-2 7,-1 0 1,6-5 0,5-2 0,-1-1 20,2-1 33,-4 1 1,10-5 0,-5 2 0,0 1 22,-2 2 0,-1 5 1,-2-2-1,-3 1 0,0 0-26,-1 1 0,-2 2 1,0 1-1,0 0 1,0 2-46,0 2 1,-1-2-1,2 2 1,-1-2-1,3-2-93,4 0 1,0-4 0,5-1-1,-1-1 122,0 1 1,-2-6 0,3 0 0,3-5-20,0 1 1,2-4 0,0 1 0,2 0 39,-32 15 0,0 0 0,-1-1 0,0 0 0,0 2 1,1 0-1,28-12 103,-2 5 1,0-3 0,4 6 0,1-3-1,2 2 1,1 0-119,-1 0 0,3 5 1,-2-2-1,1 1-63,0-1 0,-2 1 1,-31 7-1,-1-2 1,35-8-1,-1-1-81,-34 9 1,-1-1 0,32-12 0,-32 11-1,0 0 1,30-12 0,-3-1 57,-1 0 0,-2-4 0,4 1 0,-4 0 0,-1 2-2,-3 1 1,-6 5 0,-2 0 0,-3-1 43,-6 3 0,0 0 0,-8 6 1,0 2-1,-3 1-393,-5 1 0,2 7 0,-6-3 324,-2 4 1,0 12-1,-3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1T18:19:17.120"/>
    </inkml:context>
    <inkml:brush xml:id="br0">
      <inkml:brushProperty name="height" value="0.053" units="cm"/>
      <inkml:brushProperty name="color" value="#FF0000"/>
    </inkml:brush>
  </inkml:definitions>
  <inkml:trace contextRef="#ctx0" brushRef="#br0">26950 9999 8241,'-9'0'-993,"1"0"2170,5 0 773,-3 0-1571,18 0 0,-8 0 0,9 0 0,-2 0 0,2 1 0,4 2-179,4 1 1,5 0-1,4-4 1,4 0-229,3 0 0,0 0 0,0 0 0,-1 0 0,1 0 0,-3 0-114,-2 0 1,-2 0-1,-5-1 1,-4-2-104,-4-1 0,-3 0 0,-2 2 159,-4-2 1,-2 1-133,-6-5 1,-2 5-1,-2-1 1,-4 2-151,-4 2 0,-1-4 0,1 0 1,-1 1-1,0 1-476,0 2 0,0 0 1,1 0 843,-1 0 0,0 0 0,0 0 0</inkml:trace>
  <inkml:trace contextRef="#ctx0" brushRef="#br0" timeOffset="1">27014 9947 8029,'8'0'-53,"1"0"388,0-5 0,3 3 1,1-3 221,0-1 0,0 5 0,0-4 1441,-1 4-1589,-4 1 1,-4 1-1,-10 4-356,-7 3 1,-5-1 0,-8 2-1,-1 1-67,-3 1 0,2 2 1,-5-2-1,2-1 65,2-1 1,4-2-1,3 3 1,5-3 328,3-1-370,7 4 0,3-9 1,9 3-1,8-2 25,7-2 1,4 0 0,2 0-27,-1 0 1,5 0 0,0 0-1,-1 0 1,-1 0-412,2 0 0,-3 1 402,3 3 0,8 9 0,2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00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277308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36236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F879C-60C9-3844-B1D1-BD1203BA389D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1455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99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711933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F1915-DF22-B648-B466-5BB3418C9EDF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4772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307B62-F89D-804C-A2AD-52864171296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94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084A-62BB-9048-809F-5976D4EB9059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2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5E192-D814-F042-BA99-66D81AEAD6F8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6458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7080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EC7B-8042-F14A-A6A2-3FDE01AEEBA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039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EFB4-09FF-7B45-B06C-AFD722A1A7CC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8029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A85B1-A2BE-5A49-A892-33706E9F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2E9D20-0254-2144-AC46-A37829AA63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F6DA7C-EB4C-104E-B459-399D0BAFBB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8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29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3E7FD7-D119-EF49-86E2-C8C863F9C0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350D51-4A31-EC46-9B9E-FEE5DA485B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1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2161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7439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068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792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1C1CA-B816-0240-B408-1E3172B1EDD9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8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843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84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27688-BC3A-D147-B3A6-0E18A947CA33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85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3CFE-A95B-8842-B35F-337BC11B85D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19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0728-46A2-0F49-95AD-9E65F3E6179F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17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D5D-3B34-5442-B452-7BFF4288894D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7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AEBA-1FE0-1A4D-B400-0EDA33891F9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93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427A-3DBF-D146-BFD5-D5A46706F72B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03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7007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122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0151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62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628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48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1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4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499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4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682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788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57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8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10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19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9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732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393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782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525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19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121FA-37DE-7D40-8630-D6B31F809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6A2A0-53DC-054D-A742-156E6D5FB9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007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3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386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828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05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64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08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059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83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056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793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90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765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103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24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063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950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133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11724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794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698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28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947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5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82" r:id="rId9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5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2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1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7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8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4.png"/><Relationship Id="rId4" Type="http://schemas.openxmlformats.org/officeDocument/2006/relationships/image" Target="../media/image9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9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9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10160"/>
            <a:ext cx="10363200" cy="1403898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 Intervals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F17D6-2A8B-0A44-9E45-345697ED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948" y="1708839"/>
            <a:ext cx="7193538" cy="4524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7BE171-2343-5043-9735-88540C87AB18}"/>
                  </a:ext>
                </a:extLst>
              </p:cNvPr>
              <p:cNvSpPr/>
              <p:nvPr/>
            </p:nvSpPr>
            <p:spPr>
              <a:xfrm>
                <a:off x="609600" y="1988278"/>
                <a:ext cx="3429000" cy="317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Even if we knew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—the response value cannot be predicted perfectly because of the random error in the model (irreducible error). </a:t>
                </a: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How much will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vary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? We use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</a:rPr>
                  <a:t>prediction intervals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to answer this question.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7BE171-2343-5043-9735-88540C87A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88278"/>
                <a:ext cx="3429000" cy="3178434"/>
              </a:xfrm>
              <a:prstGeom prst="rect">
                <a:avLst/>
              </a:prstGeom>
              <a:blipFill>
                <a:blip r:embed="rId5"/>
                <a:stretch>
                  <a:fillRect l="-1845" t="-794" r="-2583" b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 given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</a:t>
                </a:r>
                <a:r>
                  <a:rPr lang="en-US" sz="2400" b="0" dirty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>
                <a:blip r:embed="rId4"/>
                <a:stretch>
                  <a:fillRect l="-886" t="-7813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57D195-3F10-D24C-A99E-AF8795141EF5}"/>
                  </a:ext>
                </a:extLst>
              </p14:cNvPr>
              <p14:cNvContentPartPr/>
              <p14:nvPr/>
            </p14:nvContentPartPr>
            <p14:xfrm>
              <a:off x="9647280" y="3571920"/>
              <a:ext cx="248760" cy="6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57D195-3F10-D24C-A99E-AF8795141E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7920" y="3562560"/>
                <a:ext cx="26748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 given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</a:t>
                </a:r>
                <a:r>
                  <a:rPr lang="en-US" sz="2400" b="0" dirty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</a:t>
                </a:r>
                <a:r>
                  <a:rPr lang="en-US" sz="2400"/>
                  <a:t>are then …</a:t>
                </a:r>
                <a:endParaRPr lang="en-US" sz="2400" dirty="0"/>
              </a:p>
              <a:p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>
                <a:blip r:embed="rId3"/>
                <a:stretch>
                  <a:fillRect l="-886" t="-7813" b="-82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D0FE-490E-DD42-816A-11FBC61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E6265-5D62-094E-B9FA-F66988CE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For 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which we can use to determine the model,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>
                <a:blip r:embed="rId4"/>
                <a:stretch>
                  <a:fillRect l="-966" t="-6250" r="-1449" b="-6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models predictions given the fitted coefficients.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BD2A11-BEED-B74B-A709-389048665399}"/>
                  </a:ext>
                </a:extLst>
              </p14:cNvPr>
              <p14:cNvContentPartPr/>
              <p14:nvPr/>
            </p14:nvContentPartPr>
            <p14:xfrm>
              <a:off x="3974760" y="3525840"/>
              <a:ext cx="3855240" cy="133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BD2A11-BEED-B74B-A709-3890486653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5400" y="3516480"/>
                <a:ext cx="3873960" cy="13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bootstrapped sample.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bootstrapped samples.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bootstrapped samples.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625029"/>
                <a:ext cx="7557508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625029"/>
                <a:ext cx="7557508" cy="799725"/>
              </a:xfrm>
              <a:prstGeom prst="rect">
                <a:avLst/>
              </a:prstGeom>
              <a:blipFill>
                <a:blip r:embed="rId5"/>
                <a:stretch>
                  <a:fillRect l="-1342" t="-7813" b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777577" y="825304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determine the confidence interval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by selecting the region that contains 95% of the samples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825304"/>
                <a:ext cx="10317886" cy="799725"/>
              </a:xfrm>
              <a:prstGeom prst="rect">
                <a:avLst/>
              </a:prstGeom>
              <a:blipFill>
                <a:blip r:embed="rId5"/>
                <a:stretch>
                  <a:fillRect l="-984" t="-6154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 txBox="1">
            <a:spLocks/>
          </p:cNvSpPr>
          <p:nvPr/>
        </p:nvSpPr>
        <p:spPr>
          <a:xfrm>
            <a:off x="777577" y="1225166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B804573-ED3C-A046-9B22-826B80879B99}"/>
              </a:ext>
            </a:extLst>
          </p:cNvPr>
          <p:cNvSpPr/>
          <p:nvPr/>
        </p:nvSpPr>
        <p:spPr>
          <a:xfrm>
            <a:off x="10417629" y="2699657"/>
            <a:ext cx="446314" cy="23948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F2B6A-68FC-584C-9EE3-C12B28BB8891}"/>
              </a:ext>
            </a:extLst>
          </p:cNvPr>
          <p:cNvSpPr/>
          <p:nvPr/>
        </p:nvSpPr>
        <p:spPr>
          <a:xfrm rot="16200000">
            <a:off x="10157380" y="3631755"/>
            <a:ext cx="2113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Confidence  interval </a:t>
            </a:r>
          </a:p>
        </p:txBody>
      </p:sp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(shown with dotted line) and the 95% CI of those models (shaded area).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>
                <a:blip r:embed="rId4"/>
                <a:stretch>
                  <a:fillRect l="-1013" t="-6250" b="-23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555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25" t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35276E-221B-304F-9485-19FB2755DC22}"/>
                  </a:ext>
                </a:extLst>
              </p:cNvPr>
              <p:cNvSpPr/>
              <p:nvPr/>
            </p:nvSpPr>
            <p:spPr>
              <a:xfrm>
                <a:off x="609600" y="1988278"/>
                <a:ext cx="3429000" cy="317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Even if we knew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—the response value cannot be predicted perfectly because of the random error in the model (irreducible error). </a:t>
                </a: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How much will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vary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? We use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</a:rPr>
                  <a:t>prediction intervals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to answer this question.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35276E-221B-304F-9485-19FB2755D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88278"/>
                <a:ext cx="3429000" cy="3178434"/>
              </a:xfrm>
              <a:prstGeom prst="rect">
                <a:avLst/>
              </a:prstGeom>
              <a:blipFill>
                <a:blip r:embed="rId4"/>
                <a:stretch>
                  <a:fillRect l="-1845" t="-794" r="-2583" b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1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Lecture3_Inference_HypothesisTesting</Template>
  <TotalTime>24543</TotalTime>
  <Words>436</Words>
  <Application>Microsoft Macintosh PowerPoint</Application>
  <PresentationFormat>Widescreen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Karla</vt:lpstr>
      <vt:lpstr>1_GEC_template</vt:lpstr>
      <vt:lpstr>2_GEC_template</vt:lpstr>
      <vt:lpstr>GEC_template</vt:lpstr>
      <vt:lpstr>Custom Design</vt:lpstr>
      <vt:lpstr>1_Custom Design</vt:lpstr>
      <vt:lpstr>2_Custom Design</vt:lpstr>
      <vt:lpstr>3_Custom Design</vt:lpstr>
      <vt:lpstr>Prediction Intervals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Confidence in predicting y ̂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666</cp:revision>
  <cp:lastPrinted>2020-08-02T23:39:21Z</cp:lastPrinted>
  <dcterms:created xsi:type="dcterms:W3CDTF">2018-04-18T18:49:01Z</dcterms:created>
  <dcterms:modified xsi:type="dcterms:W3CDTF">2020-09-25T04:48:32Z</dcterms:modified>
</cp:coreProperties>
</file>